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3" r:id="rId2"/>
    <p:sldId id="264" r:id="rId3"/>
    <p:sldId id="256" r:id="rId4"/>
    <p:sldId id="257" r:id="rId5"/>
    <p:sldId id="258" r:id="rId6"/>
    <p:sldId id="267" r:id="rId7"/>
    <p:sldId id="269" r:id="rId8"/>
    <p:sldId id="265" r:id="rId9"/>
    <p:sldId id="268" r:id="rId10"/>
    <p:sldId id="260" r:id="rId11"/>
    <p:sldId id="262" r:id="rId12"/>
    <p:sldId id="266" r:id="rId13"/>
  </p:sldIdLst>
  <p:sldSz cx="11430000" cy="6991350"/>
  <p:notesSz cx="11430000" cy="6991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jpeg>
</file>

<file path=ppt/media/image10.png>
</file>

<file path=ppt/media/image11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864169"/>
            <a:ext cx="9715500" cy="12628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367532"/>
            <a:ext cx="8001000" cy="1503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262525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12907" y="1881043"/>
            <a:ext cx="3004184" cy="633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9132" y="2723399"/>
            <a:ext cx="10071734" cy="2073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262525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0.png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22E35-F557-414C-84B8-963C1E4AC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338" y="386604"/>
            <a:ext cx="9076765" cy="1243852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/>
              <a:t>Shri Ramdeo Baba College Of Engineering and Management Nagpur 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A6095-D7AB-1647-85E6-2AA438BE2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8337" y="2470899"/>
            <a:ext cx="8303559" cy="984885"/>
          </a:xfrm>
        </p:spPr>
        <p:txBody>
          <a:bodyPr/>
          <a:lstStyle/>
          <a:p>
            <a:r>
              <a:rPr lang="en-GB" sz="3200" u="sng"/>
              <a:t>Topic Name</a:t>
            </a:r>
            <a:r>
              <a:rPr lang="en-GB" sz="3200"/>
              <a:t>:- National Ambient Air Quality Standard 2009</a:t>
            </a:r>
            <a:endParaRPr lang="en-US" sz="32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03B4D74-BA8B-B44C-A86D-4C568B272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94" y="246040"/>
            <a:ext cx="1274513" cy="13844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8E7EC5-534D-DE40-AA8A-496A6D600E73}"/>
              </a:ext>
            </a:extLst>
          </p:cNvPr>
          <p:cNvSpPr txBox="1"/>
          <p:nvPr/>
        </p:nvSpPr>
        <p:spPr>
          <a:xfrm>
            <a:off x="2033867" y="4094630"/>
            <a:ext cx="69588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800"/>
              <a:t>Name:- Ganesh Narayan Moroliya</a:t>
            </a:r>
          </a:p>
          <a:p>
            <a:pPr algn="l"/>
            <a:r>
              <a:rPr lang="en-GB" sz="2800"/>
              <a:t>Roll No:- 102</a:t>
            </a:r>
          </a:p>
          <a:p>
            <a:pPr algn="l"/>
            <a:r>
              <a:rPr lang="en-GB" sz="2800"/>
              <a:t>Semester:- 4</a:t>
            </a:r>
            <a:r>
              <a:rPr lang="en-GB" sz="2800" baseline="30000"/>
              <a:t>th</a:t>
            </a:r>
            <a:endParaRPr lang="en-GB" sz="2800"/>
          </a:p>
          <a:p>
            <a:pPr algn="l"/>
            <a:r>
              <a:rPr lang="en-GB" sz="2800"/>
              <a:t>Section:- A</a:t>
            </a:r>
          </a:p>
          <a:p>
            <a:pPr algn="l"/>
            <a:r>
              <a:rPr lang="en-GB" sz="2800"/>
              <a:t>Branch:- Electronics and Communication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374978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6972300"/>
          </a:xfrm>
          <a:custGeom>
            <a:avLst/>
            <a:gdLst/>
            <a:ahLst/>
            <a:cxnLst/>
            <a:rect l="l" t="t" r="r" b="b"/>
            <a:pathLst>
              <a:path w="11420475" h="6972300">
                <a:moveTo>
                  <a:pt x="0" y="0"/>
                </a:moveTo>
                <a:lnTo>
                  <a:pt x="11420474" y="0"/>
                </a:lnTo>
                <a:lnTo>
                  <a:pt x="11420474" y="6972299"/>
                </a:lnTo>
                <a:lnTo>
                  <a:pt x="0" y="69722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8"/>
            <a:ext cx="7190105" cy="120609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76835" rIns="0" bIns="0" rtlCol="0">
            <a:spAutoFit/>
          </a:bodyPr>
          <a:lstStyle/>
          <a:p>
            <a:pPr marL="12700" marR="5080">
              <a:lnSpc>
                <a:spcPts val="4350"/>
              </a:lnSpc>
              <a:spcBef>
                <a:spcPts val="605"/>
              </a:spcBef>
              <a:tabLst>
                <a:tab pos="4241165" algn="l"/>
              </a:tabLst>
            </a:pPr>
            <a:r>
              <a:rPr spc="2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2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pc="-5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pc="-6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3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pc="-5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254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pc="-6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 </a:t>
            </a:r>
            <a:r>
              <a:rPr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spc="-6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130">
                <a:latin typeface="Times New Roman" panose="02020603050405020304" pitchFamily="18" charset="0"/>
                <a:cs typeface="Times New Roman" panose="02020603050405020304" pitchFamily="18" charset="0"/>
              </a:rPr>
              <a:t>Standard</a:t>
            </a:r>
            <a:r>
              <a:rPr spc="-60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285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GB" b="1" spc="-285">
                <a:latin typeface="Times New Roman" panose="02020603050405020304" pitchFamily="18" charset="0"/>
                <a:cs typeface="Times New Roman" panose="02020603050405020304" pitchFamily="18" charset="0"/>
              </a:rPr>
              <a:t>00</a:t>
            </a:r>
            <a:r>
              <a:rPr spc="155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spc="15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828800" y="1847850"/>
            <a:ext cx="7772400" cy="2228850"/>
            <a:chOff x="1828800" y="1847850"/>
            <a:chExt cx="7772400" cy="22288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28800" y="1847850"/>
              <a:ext cx="2228849" cy="22288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00574" y="1847850"/>
              <a:ext cx="2228849" cy="22288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72350" y="1847850"/>
              <a:ext cx="2228849" cy="222884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812081" y="4201246"/>
            <a:ext cx="226949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20" dirty="0">
                <a:latin typeface="Trebuchet MS"/>
                <a:cs typeface="Trebuchet MS"/>
              </a:rPr>
              <a:t>P</a:t>
            </a:r>
            <a:r>
              <a:rPr sz="2000" spc="-235" dirty="0">
                <a:latin typeface="Trebuchet MS"/>
                <a:cs typeface="Trebuchet MS"/>
              </a:rPr>
              <a:t>r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95" dirty="0">
                <a:latin typeface="Trebuchet MS"/>
                <a:cs typeface="Trebuchet MS"/>
              </a:rPr>
              <a:t>e</a:t>
            </a:r>
            <a:r>
              <a:rPr sz="2000" spc="-70" dirty="0">
                <a:latin typeface="Trebuchet MS"/>
                <a:cs typeface="Trebuchet MS"/>
              </a:rPr>
              <a:t>c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135" dirty="0">
                <a:latin typeface="Trebuchet MS"/>
                <a:cs typeface="Trebuchet MS"/>
              </a:rPr>
              <a:t>s</a:t>
            </a:r>
            <a:r>
              <a:rPr sz="2000" spc="-380" dirty="0">
                <a:latin typeface="Trebuchet MS"/>
                <a:cs typeface="Trebuchet MS"/>
              </a:rPr>
              <a:t> </a:t>
            </a:r>
            <a:r>
              <a:rPr sz="2000" spc="-160" dirty="0">
                <a:latin typeface="Trebuchet MS"/>
                <a:cs typeface="Trebuchet MS"/>
              </a:rPr>
              <a:t>H</a:t>
            </a:r>
            <a:r>
              <a:rPr sz="2000" spc="-95" dirty="0">
                <a:latin typeface="Trebuchet MS"/>
                <a:cs typeface="Trebuchet MS"/>
              </a:rPr>
              <a:t>u</a:t>
            </a:r>
            <a:r>
              <a:rPr sz="2000" spc="-215" dirty="0">
                <a:latin typeface="Trebuchet MS"/>
                <a:cs typeface="Trebuchet MS"/>
              </a:rPr>
              <a:t>m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45" dirty="0">
                <a:latin typeface="Trebuchet MS"/>
                <a:cs typeface="Trebuchet MS"/>
              </a:rPr>
              <a:t>n</a:t>
            </a:r>
            <a:r>
              <a:rPr sz="2000" spc="-330" dirty="0">
                <a:latin typeface="Trebuchet MS"/>
                <a:cs typeface="Trebuchet MS"/>
              </a:rPr>
              <a:t> </a:t>
            </a:r>
            <a:r>
              <a:rPr sz="2000" spc="-160" dirty="0">
                <a:latin typeface="Trebuchet MS"/>
                <a:cs typeface="Trebuchet MS"/>
              </a:rPr>
              <a:t>H</a:t>
            </a:r>
            <a:r>
              <a:rPr sz="2000" spc="-95" dirty="0">
                <a:latin typeface="Trebuchet MS"/>
                <a:cs typeface="Trebuchet MS"/>
              </a:rPr>
              <a:t>e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195" dirty="0">
                <a:latin typeface="Trebuchet MS"/>
                <a:cs typeface="Trebuchet MS"/>
              </a:rPr>
              <a:t>l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40" dirty="0">
                <a:latin typeface="Trebuchet MS"/>
                <a:cs typeface="Trebuchet MS"/>
              </a:rPr>
              <a:t>h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97781" y="4628399"/>
            <a:ext cx="2456815" cy="2298963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065" marR="5080" algn="ctr">
              <a:lnSpc>
                <a:spcPct val="126000"/>
              </a:lnSpc>
              <a:spcBef>
                <a:spcPts val="80"/>
              </a:spcBef>
            </a:pP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2000" spc="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0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 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8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</a:t>
            </a:r>
            <a:r>
              <a:rPr sz="2000" spc="-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0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 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everyone.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69705" y="4201246"/>
            <a:ext cx="250444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20" dirty="0">
                <a:latin typeface="Trebuchet MS"/>
                <a:cs typeface="Trebuchet MS"/>
              </a:rPr>
              <a:t>P</a:t>
            </a:r>
            <a:r>
              <a:rPr sz="2000" spc="-235" dirty="0">
                <a:latin typeface="Trebuchet MS"/>
                <a:cs typeface="Trebuchet MS"/>
              </a:rPr>
              <a:t>r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95" dirty="0">
                <a:latin typeface="Trebuchet MS"/>
                <a:cs typeface="Trebuchet MS"/>
              </a:rPr>
              <a:t>e</a:t>
            </a:r>
            <a:r>
              <a:rPr sz="2000" spc="-70" dirty="0">
                <a:latin typeface="Trebuchet MS"/>
                <a:cs typeface="Trebuchet MS"/>
              </a:rPr>
              <a:t>c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135" dirty="0">
                <a:latin typeface="Trebuchet MS"/>
                <a:cs typeface="Trebuchet MS"/>
              </a:rPr>
              <a:t>s</a:t>
            </a:r>
            <a:r>
              <a:rPr sz="2000" spc="-380" dirty="0">
                <a:latin typeface="Trebuchet MS"/>
                <a:cs typeface="Trebuchet MS"/>
              </a:rPr>
              <a:t> 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95" dirty="0">
                <a:latin typeface="Trebuchet MS"/>
                <a:cs typeface="Trebuchet MS"/>
              </a:rPr>
              <a:t>h</a:t>
            </a:r>
            <a:r>
              <a:rPr sz="2000" spc="-85" dirty="0">
                <a:latin typeface="Trebuchet MS"/>
                <a:cs typeface="Trebuchet MS"/>
              </a:rPr>
              <a:t>e</a:t>
            </a:r>
            <a:r>
              <a:rPr sz="2000" spc="-290" dirty="0">
                <a:latin typeface="Trebuchet MS"/>
                <a:cs typeface="Trebuchet MS"/>
              </a:rPr>
              <a:t> </a:t>
            </a:r>
            <a:r>
              <a:rPr sz="2000" spc="-150" dirty="0">
                <a:latin typeface="Trebuchet MS"/>
                <a:cs typeface="Trebuchet MS"/>
              </a:rPr>
              <a:t>E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60" dirty="0">
                <a:latin typeface="Trebuchet MS"/>
                <a:cs typeface="Trebuchet MS"/>
              </a:rPr>
              <a:t>v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spc="-235" dirty="0">
                <a:latin typeface="Trebuchet MS"/>
                <a:cs typeface="Trebuchet MS"/>
              </a:rPr>
              <a:t>r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215" dirty="0">
                <a:latin typeface="Trebuchet MS"/>
                <a:cs typeface="Trebuchet MS"/>
              </a:rPr>
              <a:t>m</a:t>
            </a:r>
            <a:r>
              <a:rPr sz="2000" spc="-95" dirty="0">
                <a:latin typeface="Trebuchet MS"/>
                <a:cs typeface="Trebuchet MS"/>
              </a:rPr>
              <a:t>en</a:t>
            </a:r>
            <a:r>
              <a:rPr sz="2000" spc="-140" dirty="0">
                <a:latin typeface="Trebuchet MS"/>
                <a:cs typeface="Trebuchet MS"/>
              </a:rPr>
              <a:t>t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22675" y="4628399"/>
            <a:ext cx="2548890" cy="2300181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algn="ctr">
              <a:lnSpc>
                <a:spcPct val="126000"/>
              </a:lnSpc>
              <a:spcBef>
                <a:spcPts val="80"/>
              </a:spcBef>
            </a:pP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 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wildlife,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pollution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cause </a:t>
            </a:r>
            <a:r>
              <a:rPr sz="2000" spc="-4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-2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299334" y="4076699"/>
            <a:ext cx="2400300" cy="605790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762635" marR="5080" indent="-750570">
              <a:lnSpc>
                <a:spcPts val="2180"/>
              </a:lnSpc>
              <a:spcBef>
                <a:spcPts val="350"/>
              </a:spcBef>
            </a:pPr>
            <a:r>
              <a:rPr sz="2000" spc="-150" dirty="0">
                <a:latin typeface="Trebuchet MS"/>
                <a:cs typeface="Trebuchet MS"/>
              </a:rPr>
              <a:t>E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70" dirty="0">
                <a:latin typeface="Trebuchet MS"/>
                <a:cs typeface="Trebuchet MS"/>
              </a:rPr>
              <a:t>c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95" dirty="0">
                <a:latin typeface="Trebuchet MS"/>
                <a:cs typeface="Trebuchet MS"/>
              </a:rPr>
              <a:t>u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10" dirty="0">
                <a:latin typeface="Trebuchet MS"/>
                <a:cs typeface="Trebuchet MS"/>
              </a:rPr>
              <a:t>g</a:t>
            </a:r>
            <a:r>
              <a:rPr sz="2000" spc="-95" dirty="0">
                <a:latin typeface="Trebuchet MS"/>
                <a:cs typeface="Trebuchet MS"/>
              </a:rPr>
              <a:t>e</a:t>
            </a:r>
            <a:r>
              <a:rPr sz="2000" spc="135" dirty="0">
                <a:latin typeface="Trebuchet MS"/>
                <a:cs typeface="Trebuchet MS"/>
              </a:rPr>
              <a:t>s</a:t>
            </a:r>
            <a:r>
              <a:rPr sz="2000" spc="-380" dirty="0">
                <a:latin typeface="Trebuchet MS"/>
                <a:cs typeface="Trebuchet MS"/>
              </a:rPr>
              <a:t> </a:t>
            </a:r>
            <a:r>
              <a:rPr sz="2000" spc="105" dirty="0">
                <a:latin typeface="Trebuchet MS"/>
                <a:cs typeface="Trebuchet MS"/>
              </a:rPr>
              <a:t>S</a:t>
            </a:r>
            <a:r>
              <a:rPr sz="2000" spc="-95" dirty="0">
                <a:latin typeface="Trebuchet MS"/>
                <a:cs typeface="Trebuchet MS"/>
              </a:rPr>
              <a:t>u</a:t>
            </a:r>
            <a:r>
              <a:rPr sz="2000" spc="35" dirty="0">
                <a:latin typeface="Trebuchet MS"/>
                <a:cs typeface="Trebuchet MS"/>
              </a:rPr>
              <a:t>s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120" dirty="0">
                <a:latin typeface="Trebuchet MS"/>
                <a:cs typeface="Trebuchet MS"/>
              </a:rPr>
              <a:t>b</a:t>
            </a:r>
            <a:r>
              <a:rPr sz="2000" spc="-195" dirty="0">
                <a:latin typeface="Trebuchet MS"/>
                <a:cs typeface="Trebuchet MS"/>
              </a:rPr>
              <a:t>l</a:t>
            </a:r>
            <a:r>
              <a:rPr sz="2000" spc="-60" dirty="0">
                <a:latin typeface="Trebuchet MS"/>
                <a:cs typeface="Trebuchet MS"/>
              </a:rPr>
              <a:t>e  </a:t>
            </a:r>
            <a:r>
              <a:rPr sz="2000" spc="-105" dirty="0">
                <a:latin typeface="Trebuchet MS"/>
                <a:cs typeface="Trebuchet MS"/>
              </a:rPr>
              <a:t>Practices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239644" y="4630544"/>
            <a:ext cx="2603500" cy="231531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-13970" algn="ctr">
              <a:lnSpc>
                <a:spcPct val="127000"/>
              </a:lnSpc>
              <a:spcBef>
                <a:spcPts val="60"/>
              </a:spcBef>
            </a:pP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2000" spc="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  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2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hn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1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</a:t>
            </a:r>
            <a:r>
              <a:rPr sz="2000" spc="-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  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0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21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2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4" y="0"/>
                </a:lnTo>
                <a:lnTo>
                  <a:pt x="11420474" y="5991224"/>
                </a:lnTo>
                <a:lnTo>
                  <a:pt x="0" y="59912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 rot="10800000" flipV="1">
            <a:off x="4960619" y="1831045"/>
            <a:ext cx="3426984" cy="62517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0" tIns="17145" rIns="0" bIns="0" rtlCol="0">
            <a:spAutoFit/>
          </a:bodyPr>
          <a:lstStyle/>
          <a:p>
            <a:pPr marL="715645">
              <a:lnSpc>
                <a:spcPct val="100000"/>
              </a:lnSpc>
              <a:spcBef>
                <a:spcPts val="135"/>
              </a:spcBef>
            </a:pPr>
            <a:r>
              <a:rPr spc="-105" dirty="0"/>
              <a:t>Conclusion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679132" y="2723399"/>
            <a:ext cx="10071734" cy="2292359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4249420" marR="5080" algn="just">
              <a:lnSpc>
                <a:spcPct val="126299"/>
              </a:lnSpc>
              <a:spcBef>
                <a:spcPts val="75"/>
              </a:spcBef>
            </a:pPr>
            <a:r>
              <a:rPr sz="24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4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National </a:t>
            </a:r>
            <a:r>
              <a:rPr sz="24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Ambient </a:t>
            </a:r>
            <a:r>
              <a:rPr sz="24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4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</a:t>
            </a:r>
            <a:r>
              <a:rPr sz="24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Standards </a:t>
            </a:r>
            <a:r>
              <a:rPr sz="2400" spc="-14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GB" sz="2400" spc="-140">
                <a:latin typeface="Times New Roman" panose="02020603050405020304" pitchFamily="18" charset="0"/>
                <a:cs typeface="Times New Roman" panose="02020603050405020304" pitchFamily="18" charset="0"/>
              </a:rPr>
              <a:t>critical  to protecting human health and the environment. That’s why we should maintain our environment by reducing air pollution for breathing The fresh air</a:t>
            </a:r>
            <a:endParaRPr sz="2400" spc="-2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9D9D-682D-A24D-9E1D-AD9D6E70C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717" y="2401527"/>
            <a:ext cx="4411347" cy="1215717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lang="en-GB"/>
              <a:t>       Thank you </a:t>
            </a:r>
            <a:br>
              <a:rPr lang="en-GB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C5BE9-5D7F-0543-8196-570200AA6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V="1">
            <a:off x="679132" y="-4790515"/>
            <a:ext cx="10071734" cy="4538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11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2757-56EA-914C-8BA7-F6277746D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192" y="268941"/>
            <a:ext cx="2907926" cy="519954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/>
              <a:t>Contents :-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6B521-491E-8B4C-A026-450CDF5D6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9397" y="1361514"/>
            <a:ext cx="7412691" cy="3939540"/>
          </a:xfr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about National Ambient Air Quality Standard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What is National Ambient Air Quality Standard?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Standard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Air pollutants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NAAQS 2009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090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4" y="0"/>
                </a:lnTo>
                <a:lnTo>
                  <a:pt x="11420474" y="5991224"/>
                </a:lnTo>
                <a:lnTo>
                  <a:pt x="0" y="59912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6487" y="1084406"/>
            <a:ext cx="5438140" cy="144719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86995" rIns="0" bIns="0" rtlCol="0">
            <a:spAutoFit/>
          </a:bodyPr>
          <a:lstStyle/>
          <a:p>
            <a:pPr marL="12700" marR="5080">
              <a:lnSpc>
                <a:spcPts val="5250"/>
              </a:lnSpc>
              <a:spcBef>
                <a:spcPts val="685"/>
              </a:spcBef>
            </a:pPr>
            <a:r>
              <a:rPr sz="4000" spc="-229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4000" spc="-3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430">
                <a:latin typeface="Times New Roman" panose="02020603050405020304" pitchFamily="18" charset="0"/>
                <a:cs typeface="Times New Roman" panose="02020603050405020304" pitchFamily="18" charset="0"/>
              </a:rPr>
              <a:t>ti</a:t>
            </a:r>
            <a:r>
              <a:rPr sz="4000" spc="-20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4000" spc="-24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4000" spc="-30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sz="4000" spc="-68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spc="-68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4000" spc="14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39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4000" spc="-22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4000" spc="-43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4000" spc="-32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4000" spc="-24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4000" spc="-31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4000" spc="-7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spc="-70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sz="4000" spc="14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43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4000" spc="-165">
                <a:latin typeface="Times New Roman" panose="02020603050405020304" pitchFamily="18" charset="0"/>
                <a:cs typeface="Times New Roman" panose="02020603050405020304" pitchFamily="18" charset="0"/>
              </a:rPr>
              <a:t>r  </a:t>
            </a:r>
            <a:r>
              <a:rPr sz="4000" spc="-114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4000" spc="-245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4000" spc="-3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40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4000" spc="-43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4000" spc="3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4000" spc="-67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215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4000" spc="-43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4000" spc="-3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24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4000" spc="-22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4000" spc="-3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40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4000" spc="-75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4000" spc="-75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4000" spc="-72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sz="4000" spc="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00</a:t>
            </a:r>
            <a:r>
              <a:rPr sz="4000" spc="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853944" y="3000374"/>
            <a:ext cx="10071734" cy="2300181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4249420" marR="5080" algn="just">
              <a:lnSpc>
                <a:spcPct val="126000"/>
              </a:lnSpc>
              <a:spcBef>
                <a:spcPts val="80"/>
              </a:spcBef>
            </a:pPr>
            <a:r>
              <a:rPr sz="2000" spc="-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sz="2000" spc="-13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breathe </a:t>
            </a:r>
            <a:r>
              <a:rPr sz="2000" spc="-6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</a:t>
            </a:r>
            <a:r>
              <a:rPr sz="2000" spc="-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spc="-11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lives and </a:t>
            </a:r>
            <a:r>
              <a:rPr sz="2000" spc="-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6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environment. </a:t>
            </a:r>
            <a:r>
              <a:rPr sz="2000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India, </a:t>
            </a:r>
            <a:r>
              <a:rPr sz="2000" spc="-47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National</a:t>
            </a:r>
            <a:r>
              <a:rPr sz="2000" spc="-18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Ambient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</a:t>
            </a:r>
            <a:r>
              <a:rPr sz="2000" spc="-2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sz="2000" spc="-15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</a:t>
            </a:r>
            <a:r>
              <a:rPr sz="2000" spc="-18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(NAAQS)</a:t>
            </a:r>
            <a:r>
              <a:rPr sz="2000" spc="-1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sz="2000" spc="-22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regulate</a:t>
            </a:r>
            <a:r>
              <a:rPr sz="2000" spc="-1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sz="2000" spc="-16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46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spc="-12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</a:t>
            </a:r>
            <a:r>
              <a:rPr sz="2000" spc="-1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sz="2000" spc="-6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it's </a:t>
            </a:r>
            <a:r>
              <a:rPr sz="2000" spc="-17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beneficial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ecosystem. </a:t>
            </a:r>
            <a:r>
              <a:rPr sz="2000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sz="2000" spc="-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sz="2000" spc="-1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presentation, </a:t>
            </a:r>
            <a:r>
              <a:rPr sz="2000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sz="2000" spc="-16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sz="2000" spc="-1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explore </a:t>
            </a:r>
            <a:r>
              <a:rPr sz="2000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NAAQS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</a:t>
            </a:r>
            <a:r>
              <a:rPr sz="2000" spc="-8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2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</a:t>
            </a:r>
            <a:r>
              <a:rPr sz="2000" spc="-17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-21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sz="2000" spc="-21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  <a:r>
              <a:rPr sz="2000" spc="-2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7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spc="-16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environment.</a:t>
            </a:r>
            <a:endParaRPr sz="2000" spc="-16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199711"/>
            <a:ext cx="4673686" cy="6207218"/>
            <a:chOff x="914400" y="139883"/>
            <a:chExt cx="4312920" cy="6000749"/>
          </a:xfrm>
        </p:grpSpPr>
        <p:sp>
          <p:nvSpPr>
            <p:cNvPr id="6" name="object 6"/>
            <p:cNvSpPr/>
            <p:nvPr/>
          </p:nvSpPr>
          <p:spPr>
            <a:xfrm>
              <a:off x="4907280" y="4477511"/>
              <a:ext cx="320040" cy="332740"/>
            </a:xfrm>
            <a:custGeom>
              <a:avLst/>
              <a:gdLst/>
              <a:ahLst/>
              <a:cxnLst/>
              <a:rect l="l" t="t" r="r" b="b"/>
              <a:pathLst>
                <a:path w="320039" h="332739">
                  <a:moveTo>
                    <a:pt x="320040" y="332232"/>
                  </a:moveTo>
                  <a:lnTo>
                    <a:pt x="0" y="332232"/>
                  </a:lnTo>
                  <a:lnTo>
                    <a:pt x="0" y="0"/>
                  </a:lnTo>
                  <a:lnTo>
                    <a:pt x="320040" y="0"/>
                  </a:lnTo>
                  <a:lnTo>
                    <a:pt x="320040" y="18288"/>
                  </a:lnTo>
                  <a:lnTo>
                    <a:pt x="160019" y="18288"/>
                  </a:lnTo>
                  <a:lnTo>
                    <a:pt x="146882" y="18922"/>
                  </a:lnTo>
                  <a:lnTo>
                    <a:pt x="108988" y="28438"/>
                  </a:lnTo>
                  <a:lnTo>
                    <a:pt x="75463" y="48504"/>
                  </a:lnTo>
                  <a:lnTo>
                    <a:pt x="49121" y="77538"/>
                  </a:lnTo>
                  <a:lnTo>
                    <a:pt x="32378" y="112985"/>
                  </a:lnTo>
                  <a:lnTo>
                    <a:pt x="26669" y="151638"/>
                  </a:lnTo>
                  <a:lnTo>
                    <a:pt x="26669" y="161163"/>
                  </a:lnTo>
                  <a:lnTo>
                    <a:pt x="32378" y="199814"/>
                  </a:lnTo>
                  <a:lnTo>
                    <a:pt x="49121" y="235261"/>
                  </a:lnTo>
                  <a:lnTo>
                    <a:pt x="75463" y="264295"/>
                  </a:lnTo>
                  <a:lnTo>
                    <a:pt x="108988" y="284361"/>
                  </a:lnTo>
                  <a:lnTo>
                    <a:pt x="146883" y="293878"/>
                  </a:lnTo>
                  <a:lnTo>
                    <a:pt x="160019" y="294513"/>
                  </a:lnTo>
                  <a:lnTo>
                    <a:pt x="320040" y="294513"/>
                  </a:lnTo>
                  <a:lnTo>
                    <a:pt x="320040" y="332232"/>
                  </a:lnTo>
                  <a:close/>
                </a:path>
                <a:path w="320039" h="332739">
                  <a:moveTo>
                    <a:pt x="320040" y="294513"/>
                  </a:moveTo>
                  <a:lnTo>
                    <a:pt x="160019" y="294513"/>
                  </a:lnTo>
                  <a:lnTo>
                    <a:pt x="173155" y="293878"/>
                  </a:lnTo>
                  <a:lnTo>
                    <a:pt x="186039" y="291974"/>
                  </a:lnTo>
                  <a:lnTo>
                    <a:pt x="222943" y="278748"/>
                  </a:lnTo>
                  <a:lnTo>
                    <a:pt x="254312" y="255455"/>
                  </a:lnTo>
                  <a:lnTo>
                    <a:pt x="277605" y="224086"/>
                  </a:lnTo>
                  <a:lnTo>
                    <a:pt x="290831" y="187182"/>
                  </a:lnTo>
                  <a:lnTo>
                    <a:pt x="293369" y="161163"/>
                  </a:lnTo>
                  <a:lnTo>
                    <a:pt x="293369" y="151638"/>
                  </a:lnTo>
                  <a:lnTo>
                    <a:pt x="287659" y="112985"/>
                  </a:lnTo>
                  <a:lnTo>
                    <a:pt x="270916" y="77537"/>
                  </a:lnTo>
                  <a:lnTo>
                    <a:pt x="244574" y="48504"/>
                  </a:lnTo>
                  <a:lnTo>
                    <a:pt x="211049" y="28438"/>
                  </a:lnTo>
                  <a:lnTo>
                    <a:pt x="173155" y="18922"/>
                  </a:lnTo>
                  <a:lnTo>
                    <a:pt x="160019" y="18288"/>
                  </a:lnTo>
                  <a:lnTo>
                    <a:pt x="320040" y="18288"/>
                  </a:lnTo>
                  <a:lnTo>
                    <a:pt x="320040" y="294513"/>
                  </a:lnTo>
                  <a:close/>
                </a:path>
              </a:pathLst>
            </a:custGeom>
            <a:solidFill>
              <a:srgbClr val="000000">
                <a:alpha val="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33949" y="4495799"/>
              <a:ext cx="266700" cy="27622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" y="139883"/>
              <a:ext cx="4286249" cy="60007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5779" y="403412"/>
            <a:ext cx="7395883" cy="119840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69215" rIns="0" bIns="0" rtlCol="0">
            <a:spAutoFit/>
          </a:bodyPr>
          <a:lstStyle/>
          <a:p>
            <a:pPr marL="12700" marR="5080">
              <a:lnSpc>
                <a:spcPts val="4430"/>
              </a:lnSpc>
              <a:spcBef>
                <a:spcPts val="545"/>
              </a:spcBef>
            </a:pPr>
            <a:r>
              <a:rPr lang="en-GB" spc="55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spc="-68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4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2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pc="-6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15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15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395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pc="-405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25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pc="-8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15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25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pc="-59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59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11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235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pc="-135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pc="-405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6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pc="-8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pc="-254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pc="-68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68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pc="11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405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16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pc="-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60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spc="-15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pc="-85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pc="-15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295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pc="-405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-395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pc="20">
                <a:latin typeface="Times New Roman" panose="02020603050405020304" pitchFamily="18" charset="0"/>
                <a:cs typeface="Times New Roman" panose="02020603050405020304" pitchFamily="18" charset="0"/>
              </a:rPr>
              <a:t>y  </a:t>
            </a:r>
            <a:r>
              <a:rPr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2847224"/>
            <a:ext cx="8157209" cy="1924438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27000"/>
              </a:lnSpc>
              <a:spcBef>
                <a:spcPts val="60"/>
              </a:spcBef>
            </a:pP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National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Ambient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(NAAQS)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specified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maintained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country.</a:t>
            </a:r>
            <a:r>
              <a:rPr sz="2000" spc="-22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</a:t>
            </a:r>
            <a:r>
              <a:rPr sz="2000" spc="-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Pollution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r>
              <a:rPr sz="2000" spc="-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Board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(CPCB)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established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NAAQS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(Prevention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Pollution)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Act,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1981,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sz="2000" spc="-85">
                <a:latin typeface="Times New Roman" panose="02020603050405020304" pitchFamily="18" charset="0"/>
                <a:cs typeface="Times New Roman" panose="02020603050405020304" pitchFamily="18" charset="0"/>
              </a:rPr>
              <a:t>covers </a:t>
            </a:r>
            <a:r>
              <a:rPr lang="en-GB" sz="2000" spc="-85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sz="2000" spc="-9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pollutants.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aims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NAAQS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health,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welfare,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ecosystem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adverse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</a:t>
            </a:r>
            <a:r>
              <a:rPr sz="2000" spc="-4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pollution.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6" y="-341711"/>
            <a:ext cx="11420475" cy="6353175"/>
          </a:xfrm>
          <a:custGeom>
            <a:avLst/>
            <a:gdLst/>
            <a:ahLst/>
            <a:cxnLst/>
            <a:rect l="l" t="t" r="r" b="b"/>
            <a:pathLst>
              <a:path w="11420475" h="6353175">
                <a:moveTo>
                  <a:pt x="0" y="0"/>
                </a:moveTo>
                <a:lnTo>
                  <a:pt x="11420474" y="0"/>
                </a:lnTo>
                <a:lnTo>
                  <a:pt x="11420474" y="6353174"/>
                </a:lnTo>
                <a:lnTo>
                  <a:pt x="0" y="635317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7"/>
            <a:ext cx="5631050" cy="63412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1714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35"/>
              </a:spcBef>
            </a:pPr>
            <a:r>
              <a:rPr sz="4000" spc="-145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4000" spc="-135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4000" spc="-655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sz="4000" spc="-16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4000" spc="-35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4000" spc="-395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4000" spc="-405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4000" spc="-165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4000" spc="-16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4000" spc="295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4000" spc="-66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spc="-665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4000" spc="-125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4000" spc="-16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4000" spc="-67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spc="-67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sz="4000" spc="-32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4000" spc="-9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4000" spc="-14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4000" spc="-56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spc="-56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sz="4000" spc="245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4000" spc="-395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4000" spc="-15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85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4000" spc="-135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4000" spc="-155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4000" spc="-295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4000" spc="-6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sz="4000" spc="-6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287462" y="3204043"/>
            <a:ext cx="9470185" cy="990761"/>
            <a:chOff x="1647824" y="3242071"/>
            <a:chExt cx="8143875" cy="790575"/>
          </a:xfrm>
        </p:grpSpPr>
        <p:sp>
          <p:nvSpPr>
            <p:cNvPr id="5" name="object 5"/>
            <p:cNvSpPr/>
            <p:nvPr/>
          </p:nvSpPr>
          <p:spPr>
            <a:xfrm>
              <a:off x="1647812" y="3432581"/>
              <a:ext cx="8143875" cy="600075"/>
            </a:xfrm>
            <a:custGeom>
              <a:avLst/>
              <a:gdLst/>
              <a:ahLst/>
              <a:cxnLst/>
              <a:rect l="l" t="t" r="r" b="b"/>
              <a:pathLst>
                <a:path w="8143875" h="600075">
                  <a:moveTo>
                    <a:pt x="8143875" y="5943"/>
                  </a:moveTo>
                  <a:lnTo>
                    <a:pt x="2002193" y="5943"/>
                  </a:lnTo>
                  <a:lnTo>
                    <a:pt x="2002193" y="0"/>
                  </a:lnTo>
                  <a:lnTo>
                    <a:pt x="1973618" y="0"/>
                  </a:lnTo>
                  <a:lnTo>
                    <a:pt x="1973618" y="5943"/>
                  </a:lnTo>
                  <a:lnTo>
                    <a:pt x="0" y="5943"/>
                  </a:lnTo>
                  <a:lnTo>
                    <a:pt x="0" y="34518"/>
                  </a:lnTo>
                  <a:lnTo>
                    <a:pt x="1973618" y="34518"/>
                  </a:lnTo>
                  <a:lnTo>
                    <a:pt x="1973618" y="600075"/>
                  </a:lnTo>
                  <a:lnTo>
                    <a:pt x="2002193" y="600075"/>
                  </a:lnTo>
                  <a:lnTo>
                    <a:pt x="2002193" y="34518"/>
                  </a:lnTo>
                  <a:lnTo>
                    <a:pt x="8143875" y="34518"/>
                  </a:lnTo>
                  <a:lnTo>
                    <a:pt x="8143875" y="5943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452812" y="3246834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22527" y="0"/>
                  </a:lnTo>
                  <a:lnTo>
                    <a:pt x="358563" y="17776"/>
                  </a:lnTo>
                  <a:lnTo>
                    <a:pt x="371474" y="48947"/>
                  </a:lnTo>
                  <a:lnTo>
                    <a:pt x="371474" y="322527"/>
                  </a:lnTo>
                  <a:lnTo>
                    <a:pt x="353698" y="358563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452812" y="3246834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62646" y="23282"/>
                  </a:lnTo>
                  <a:lnTo>
                    <a:pt x="364557" y="26142"/>
                  </a:lnTo>
                  <a:lnTo>
                    <a:pt x="366170" y="29161"/>
                  </a:lnTo>
                  <a:lnTo>
                    <a:pt x="367487" y="32339"/>
                  </a:lnTo>
                  <a:lnTo>
                    <a:pt x="368803" y="35517"/>
                  </a:lnTo>
                  <a:lnTo>
                    <a:pt x="371474" y="52387"/>
                  </a:lnTo>
                  <a:lnTo>
                    <a:pt x="371474" y="319087"/>
                  </a:lnTo>
                  <a:lnTo>
                    <a:pt x="367487" y="339135"/>
                  </a:lnTo>
                  <a:lnTo>
                    <a:pt x="366170" y="342313"/>
                  </a:lnTo>
                  <a:lnTo>
                    <a:pt x="339135" y="367487"/>
                  </a:lnTo>
                  <a:lnTo>
                    <a:pt x="335957" y="368803"/>
                  </a:lnTo>
                  <a:lnTo>
                    <a:pt x="332681" y="369797"/>
                  </a:lnTo>
                  <a:lnTo>
                    <a:pt x="329307" y="370468"/>
                  </a:lnTo>
                  <a:lnTo>
                    <a:pt x="325934" y="371139"/>
                  </a:lnTo>
                  <a:lnTo>
                    <a:pt x="322527" y="371474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563193" y="3211187"/>
            <a:ext cx="151765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-270" dirty="0">
                <a:solidFill>
                  <a:srgbClr val="262525"/>
                </a:solidFill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45620" y="4194804"/>
            <a:ext cx="243332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2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21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105" dirty="0">
                <a:solidFill>
                  <a:srgbClr val="262525"/>
                </a:solidFill>
                <a:latin typeface="Trebuchet MS"/>
                <a:cs typeface="Trebuchet MS"/>
              </a:rPr>
              <a:t>z</a:t>
            </a:r>
            <a:r>
              <a:rPr sz="2000" spc="-8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6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9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4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2000" spc="-3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6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05" dirty="0">
                <a:solidFill>
                  <a:srgbClr val="262525"/>
                </a:solidFill>
                <a:latin typeface="Trebuchet MS"/>
                <a:cs typeface="Trebuchet MS"/>
              </a:rPr>
              <a:t>z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23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2000" spc="1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29196" y="4590299"/>
            <a:ext cx="3580129" cy="114268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065" marR="5080" indent="-5080" algn="ctr">
              <a:lnSpc>
                <a:spcPct val="127000"/>
              </a:lnSpc>
              <a:spcBef>
                <a:spcPts val="60"/>
              </a:spcBef>
            </a:pP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NAAQS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aims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pollutants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sz="2000" spc="-4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sz="20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pose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</a:t>
            </a:r>
            <a:r>
              <a:rPr sz="20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danger </a:t>
            </a:r>
            <a:r>
              <a:rPr sz="2000" spc="-4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</a:t>
            </a:r>
            <a:r>
              <a:rPr sz="2000" spc="-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524499" y="2834877"/>
            <a:ext cx="381000" cy="790575"/>
            <a:chOff x="5524499" y="2834877"/>
            <a:chExt cx="381000" cy="790575"/>
          </a:xfrm>
        </p:grpSpPr>
        <p:sp>
          <p:nvSpPr>
            <p:cNvPr id="12" name="object 12"/>
            <p:cNvSpPr/>
            <p:nvPr/>
          </p:nvSpPr>
          <p:spPr>
            <a:xfrm>
              <a:off x="5697884" y="2834877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38099" y="600074"/>
                  </a:moveTo>
                  <a:lnTo>
                    <a:pt x="0" y="6000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00074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529262" y="3249215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22527" y="0"/>
                  </a:lnTo>
                  <a:lnTo>
                    <a:pt x="358563" y="17776"/>
                  </a:lnTo>
                  <a:lnTo>
                    <a:pt x="371474" y="48947"/>
                  </a:lnTo>
                  <a:lnTo>
                    <a:pt x="371474" y="322527"/>
                  </a:lnTo>
                  <a:lnTo>
                    <a:pt x="353698" y="358563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529262" y="3249215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4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35957" y="2671"/>
                  </a:lnTo>
                  <a:lnTo>
                    <a:pt x="339135" y="3987"/>
                  </a:lnTo>
                  <a:lnTo>
                    <a:pt x="342313" y="5304"/>
                  </a:lnTo>
                  <a:lnTo>
                    <a:pt x="362646" y="23282"/>
                  </a:lnTo>
                  <a:lnTo>
                    <a:pt x="364557" y="26142"/>
                  </a:lnTo>
                  <a:lnTo>
                    <a:pt x="366170" y="29161"/>
                  </a:lnTo>
                  <a:lnTo>
                    <a:pt x="367487" y="32339"/>
                  </a:lnTo>
                  <a:lnTo>
                    <a:pt x="368803" y="35517"/>
                  </a:lnTo>
                  <a:lnTo>
                    <a:pt x="371474" y="52387"/>
                  </a:lnTo>
                  <a:lnTo>
                    <a:pt x="371474" y="319087"/>
                  </a:lnTo>
                  <a:lnTo>
                    <a:pt x="367487" y="339135"/>
                  </a:lnTo>
                  <a:lnTo>
                    <a:pt x="366170" y="342313"/>
                  </a:lnTo>
                  <a:lnTo>
                    <a:pt x="364557" y="345332"/>
                  </a:lnTo>
                  <a:lnTo>
                    <a:pt x="362646" y="348192"/>
                  </a:lnTo>
                  <a:lnTo>
                    <a:pt x="360735" y="351052"/>
                  </a:lnTo>
                  <a:lnTo>
                    <a:pt x="339135" y="367487"/>
                  </a:lnTo>
                  <a:lnTo>
                    <a:pt x="335957" y="368803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8828" y="348192"/>
                  </a:lnTo>
                  <a:lnTo>
                    <a:pt x="6917" y="345332"/>
                  </a:lnTo>
                  <a:lnTo>
                    <a:pt x="5304" y="342313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5622974" y="3204043"/>
            <a:ext cx="18796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15" dirty="0">
                <a:solidFill>
                  <a:srgbClr val="262525"/>
                </a:solidFill>
                <a:latin typeface="Trebuchet MS"/>
                <a:cs typeface="Trebuchet MS"/>
              </a:rPr>
              <a:t>2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682140" y="1353698"/>
            <a:ext cx="4437193" cy="15703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2069" algn="ctr">
              <a:lnSpc>
                <a:spcPct val="100000"/>
              </a:lnSpc>
              <a:spcBef>
                <a:spcPts val="95"/>
              </a:spcBef>
            </a:pPr>
            <a:r>
              <a:rPr lang="en-GB" sz="2000" spc="-120">
                <a:latin typeface="Times New Roman" panose="02020603050405020304" pitchFamily="18" charset="0"/>
                <a:cs typeface="Times New Roman" panose="02020603050405020304" pitchFamily="18" charset="0"/>
              </a:rPr>
              <a:t>Protect  </a:t>
            </a:r>
            <a:r>
              <a:rPr sz="2000" spc="-38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indent="1905" algn="ctr">
              <a:lnSpc>
                <a:spcPct val="127000"/>
              </a:lnSpc>
              <a:spcBef>
                <a:spcPts val="930"/>
              </a:spcBef>
            </a:pP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sz="2000" spc="-2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ecological</a:t>
            </a:r>
            <a:r>
              <a:rPr sz="2000" spc="-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systems,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including </a:t>
            </a:r>
            <a:r>
              <a:rPr sz="2000" spc="-4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7600950" y="3242071"/>
            <a:ext cx="390525" cy="790575"/>
            <a:chOff x="7600950" y="3242071"/>
            <a:chExt cx="390525" cy="790575"/>
          </a:xfrm>
        </p:grpSpPr>
        <p:sp>
          <p:nvSpPr>
            <p:cNvPr id="18" name="object 18"/>
            <p:cNvSpPr/>
            <p:nvPr/>
          </p:nvSpPr>
          <p:spPr>
            <a:xfrm>
              <a:off x="7774334" y="3432571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38099" y="600074"/>
                  </a:moveTo>
                  <a:lnTo>
                    <a:pt x="0" y="6000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00074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605712" y="3246834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2052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32052" y="0"/>
                  </a:lnTo>
                  <a:lnTo>
                    <a:pt x="368088" y="17776"/>
                  </a:lnTo>
                  <a:lnTo>
                    <a:pt x="380999" y="48947"/>
                  </a:lnTo>
                  <a:lnTo>
                    <a:pt x="380999" y="322527"/>
                  </a:lnTo>
                  <a:lnTo>
                    <a:pt x="363223" y="358563"/>
                  </a:lnTo>
                  <a:lnTo>
                    <a:pt x="335459" y="371139"/>
                  </a:lnTo>
                  <a:lnTo>
                    <a:pt x="332052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605712" y="3246834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65655" y="15343"/>
                  </a:lnTo>
                  <a:lnTo>
                    <a:pt x="368088" y="17776"/>
                  </a:lnTo>
                  <a:lnTo>
                    <a:pt x="379993" y="42167"/>
                  </a:lnTo>
                  <a:lnTo>
                    <a:pt x="380664" y="45540"/>
                  </a:lnTo>
                  <a:lnTo>
                    <a:pt x="380999" y="4894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80999" y="322527"/>
                  </a:lnTo>
                  <a:lnTo>
                    <a:pt x="380664" y="325934"/>
                  </a:lnTo>
                  <a:lnTo>
                    <a:pt x="379993" y="329307"/>
                  </a:lnTo>
                  <a:lnTo>
                    <a:pt x="379322" y="332681"/>
                  </a:lnTo>
                  <a:lnTo>
                    <a:pt x="354857" y="364557"/>
                  </a:lnTo>
                  <a:lnTo>
                    <a:pt x="348660" y="367487"/>
                  </a:lnTo>
                  <a:lnTo>
                    <a:pt x="345482" y="368803"/>
                  </a:lnTo>
                  <a:lnTo>
                    <a:pt x="342206" y="369797"/>
                  </a:lnTo>
                  <a:lnTo>
                    <a:pt x="338832" y="370468"/>
                  </a:lnTo>
                  <a:lnTo>
                    <a:pt x="335459" y="371139"/>
                  </a:lnTo>
                  <a:lnTo>
                    <a:pt x="332052" y="371474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7701805" y="3211187"/>
            <a:ext cx="19558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75" dirty="0">
                <a:solidFill>
                  <a:srgbClr val="262525"/>
                </a:solidFill>
                <a:latin typeface="Trebuchet MS"/>
                <a:cs typeface="Trebuchet MS"/>
              </a:rPr>
              <a:t>3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685012" y="4163146"/>
            <a:ext cx="222631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2000" spc="-23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21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8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19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151165" y="4590299"/>
            <a:ext cx="3749232" cy="155166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 indent="-635" algn="ctr">
              <a:lnSpc>
                <a:spcPct val="126299"/>
              </a:lnSpc>
              <a:spcBef>
                <a:spcPts val="75"/>
              </a:spcBef>
            </a:pP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000" spc="-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6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sz="2000" spc="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sz="2000" spc="-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ee</a:t>
            </a:r>
            <a:r>
              <a:rPr sz="2000" spc="-8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4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7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2000" spc="-17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19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20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2000" spc="-6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23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sz="2000" spc="-14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120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5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  </a:t>
            </a:r>
            <a:r>
              <a:rPr sz="2000" spc="-145" dirty="0">
                <a:solidFill>
                  <a:srgbClr val="26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protection.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83C3E-E73E-E047-B39C-11FEB23DC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4203912" y="405984"/>
            <a:ext cx="3588601" cy="758871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/>
              <a:t>Air pollutants 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0A547-1209-774A-8491-E3D60B3CC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057" y="1433611"/>
            <a:ext cx="3859249" cy="436660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GB" sz="2400"/>
              <a:t>PM 10 (Particulate Matter)</a:t>
            </a: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C74DF0-9F8D-1D49-930C-2979629F4771}"/>
              </a:ext>
            </a:extLst>
          </p:cNvPr>
          <p:cNvSpPr txBox="1"/>
          <p:nvPr/>
        </p:nvSpPr>
        <p:spPr>
          <a:xfrm>
            <a:off x="749678" y="2123249"/>
            <a:ext cx="4225738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PM 2.5 (Particulate Matter)</a:t>
            </a:r>
            <a:endParaRPr lang="en-US" sz="2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8A4A75-8464-5B4C-8F03-761EDA391814}"/>
              </a:ext>
            </a:extLst>
          </p:cNvPr>
          <p:cNvSpPr txBox="1"/>
          <p:nvPr/>
        </p:nvSpPr>
        <p:spPr>
          <a:xfrm>
            <a:off x="4319865" y="2871511"/>
            <a:ext cx="3149974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Carbon Monoxide (CO)</a:t>
            </a:r>
            <a:endParaRPr 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601E4-CBE5-B740-9FEE-471E79FF9FF0}"/>
              </a:ext>
            </a:extLst>
          </p:cNvPr>
          <p:cNvSpPr txBox="1"/>
          <p:nvPr/>
        </p:nvSpPr>
        <p:spPr>
          <a:xfrm>
            <a:off x="6454585" y="2135752"/>
            <a:ext cx="3149974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Sulphur Dioxide (SO2)</a:t>
            </a:r>
            <a:endParaRPr 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0E134D-9050-164D-AB8D-F2D170835566}"/>
              </a:ext>
            </a:extLst>
          </p:cNvPr>
          <p:cNvSpPr txBox="1"/>
          <p:nvPr/>
        </p:nvSpPr>
        <p:spPr>
          <a:xfrm>
            <a:off x="7792513" y="1408606"/>
            <a:ext cx="3368489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Nitrogen Dioxide (NO2)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A0DCB-74BE-5345-8030-0FF988716603}"/>
              </a:ext>
            </a:extLst>
          </p:cNvPr>
          <p:cNvSpPr txBox="1"/>
          <p:nvPr/>
        </p:nvSpPr>
        <p:spPr>
          <a:xfrm>
            <a:off x="6454585" y="4720231"/>
            <a:ext cx="259528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Ammonia (NH3)</a:t>
            </a:r>
            <a:endParaRPr lang="en-US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69FD7E-E910-7E49-AA82-F1CE5801F7E2}"/>
              </a:ext>
            </a:extLst>
          </p:cNvPr>
          <p:cNvSpPr txBox="1"/>
          <p:nvPr/>
        </p:nvSpPr>
        <p:spPr>
          <a:xfrm rot="10800000" flipV="1">
            <a:off x="4597211" y="3529445"/>
            <a:ext cx="2595282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     Ozone (O3)</a:t>
            </a:r>
            <a:endParaRPr lang="en-US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9CE281-3F9C-7444-91E4-4FCAED34446E}"/>
              </a:ext>
            </a:extLst>
          </p:cNvPr>
          <p:cNvSpPr txBox="1"/>
          <p:nvPr/>
        </p:nvSpPr>
        <p:spPr>
          <a:xfrm>
            <a:off x="5107357" y="4113994"/>
            <a:ext cx="1574987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   Lead</a:t>
            </a:r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B06240-885E-8242-846C-B8FCDD788B15}"/>
              </a:ext>
            </a:extLst>
          </p:cNvPr>
          <p:cNvSpPr txBox="1"/>
          <p:nvPr/>
        </p:nvSpPr>
        <p:spPr>
          <a:xfrm>
            <a:off x="3122360" y="5884351"/>
            <a:ext cx="1828800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  Benzene </a:t>
            </a:r>
            <a:endParaRPr lang="en-US" sz="24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E2AEB2-8560-314F-BA04-B763037464DA}"/>
              </a:ext>
            </a:extLst>
          </p:cNvPr>
          <p:cNvSpPr txBox="1"/>
          <p:nvPr/>
        </p:nvSpPr>
        <p:spPr>
          <a:xfrm>
            <a:off x="3077908" y="4706898"/>
            <a:ext cx="1917704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   Arsenic </a:t>
            </a:r>
            <a:endParaRPr lang="en-US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7DD05A-59FD-9F43-AC4D-9BB3C3394E48}"/>
              </a:ext>
            </a:extLst>
          </p:cNvPr>
          <p:cNvSpPr txBox="1"/>
          <p:nvPr/>
        </p:nvSpPr>
        <p:spPr>
          <a:xfrm>
            <a:off x="5235574" y="5265236"/>
            <a:ext cx="958851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Nickel</a:t>
            </a:r>
            <a:endParaRPr lang="en-US" sz="2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80D02A-40F0-2E43-A989-3B542CCB5080}"/>
              </a:ext>
            </a:extLst>
          </p:cNvPr>
          <p:cNvSpPr txBox="1"/>
          <p:nvPr/>
        </p:nvSpPr>
        <p:spPr>
          <a:xfrm>
            <a:off x="6441084" y="5962714"/>
            <a:ext cx="2702857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GB" sz="2400"/>
              <a:t>      Benzo Pyrene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46492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3167D-06F0-524E-BC84-0A75EBC2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263" y="434046"/>
            <a:ext cx="5012089" cy="607859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/>
              <a:t>PM 2.5 and 10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9913D-D127-C04B-91F9-4E3FF9AC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9133" y="8488825"/>
            <a:ext cx="10071734" cy="2073910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42CC94E-2CCC-8640-A385-A20501AE6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28" y="1465351"/>
            <a:ext cx="8656543" cy="509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207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02B56-42EE-D44A-A24D-EA42F3E68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9221" y="-2618217"/>
            <a:ext cx="4134970" cy="668394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F7BC1-BE4C-304B-BF4A-7E1B768238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DC26C41-B8FB-1042-AA4E-952992B67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62" y="-1"/>
            <a:ext cx="11194676" cy="68580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D9F97E-938D-E84E-8A33-B5890273C5E3}"/>
              </a:ext>
            </a:extLst>
          </p:cNvPr>
          <p:cNvSpPr txBox="1"/>
          <p:nvPr/>
        </p:nvSpPr>
        <p:spPr>
          <a:xfrm rot="11017183" flipV="1">
            <a:off x="8614520" y="5557824"/>
            <a:ext cx="75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1"/>
              <a:t>AAS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612368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B108D-201D-144F-AE2B-694828A9E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2907" y="-2706221"/>
            <a:ext cx="3004184" cy="163045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05BD0-061B-4E41-A206-A15CAE3D84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CEEB129-571A-B94B-8B0E-FBC4C2C9D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088" y="53904"/>
            <a:ext cx="12079997" cy="1148612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B1D5223-7722-4140-80F0-6B8D6963B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08" y="1264316"/>
            <a:ext cx="11026584" cy="567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Custom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Shri Ramdeo Baba College Of Engineering and Management Nagpur </vt:lpstr>
      <vt:lpstr>Contents :-</vt:lpstr>
      <vt:lpstr>National   Ambient    Air  Quality Standard   2009</vt:lpstr>
      <vt:lpstr>What  is National  Ambient   Air     Quality  Standard?</vt:lpstr>
      <vt:lpstr>Objectives   of      the    Standard</vt:lpstr>
      <vt:lpstr>Air pollutants </vt:lpstr>
      <vt:lpstr>PM 2.5 and 10</vt:lpstr>
      <vt:lpstr>PowerPoint Presentation</vt:lpstr>
      <vt:lpstr>PowerPoint Presentation</vt:lpstr>
      <vt:lpstr>Significance of National Ambient Air  Quality Standard 2009</vt:lpstr>
      <vt:lpstr>Conclusion</vt:lpstr>
      <vt:lpstr>       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Shri Ramdeo Baba College Of Engineering and Management Nagpur </dc:title>
  <cp:lastModifiedBy>918805884617</cp:lastModifiedBy>
  <cp:revision>10</cp:revision>
  <dcterms:created xsi:type="dcterms:W3CDTF">2023-06-15T01:56:11Z</dcterms:created>
  <dcterms:modified xsi:type="dcterms:W3CDTF">2023-07-03T10:01:31Z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2023-06-10T00:00:00Z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2023-06-15T00:00:00Z</vt:filetime>
  </property>
</Properties>
</file>